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4" r:id="rId5"/>
    <p:sldId id="259" r:id="rId6"/>
    <p:sldId id="288" r:id="rId7"/>
    <p:sldId id="285" r:id="rId8"/>
    <p:sldId id="286" r:id="rId9"/>
    <p:sldId id="260" r:id="rId10"/>
    <p:sldId id="289" r:id="rId11"/>
    <p:sldId id="262" r:id="rId12"/>
    <p:sldId id="261" r:id="rId13"/>
    <p:sldId id="290" r:id="rId14"/>
    <p:sldId id="287" r:id="rId15"/>
    <p:sldId id="292" r:id="rId16"/>
    <p:sldId id="293" r:id="rId17"/>
    <p:sldId id="267" r:id="rId18"/>
    <p:sldId id="271" r:id="rId19"/>
    <p:sldId id="268" r:id="rId20"/>
    <p:sldId id="263" r:id="rId21"/>
    <p:sldId id="264" r:id="rId22"/>
    <p:sldId id="295" r:id="rId23"/>
    <p:sldId id="265" r:id="rId24"/>
    <p:sldId id="277" r:id="rId25"/>
    <p:sldId id="278" r:id="rId26"/>
    <p:sldId id="284" r:id="rId27"/>
    <p:sldId id="279" r:id="rId28"/>
    <p:sldId id="269" r:id="rId29"/>
    <p:sldId id="270" r:id="rId30"/>
    <p:sldId id="274" r:id="rId31"/>
    <p:sldId id="272" r:id="rId32"/>
    <p:sldId id="280" r:id="rId33"/>
    <p:sldId id="276" r:id="rId34"/>
    <p:sldId id="275" r:id="rId35"/>
    <p:sldId id="273" r:id="rId36"/>
    <p:sldId id="281" r:id="rId37"/>
    <p:sldId id="282" r:id="rId38"/>
    <p:sldId id="2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3859-33AA-4B9F-AA38-3E5869E31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2F054-98FC-42D2-A76B-1F80E0202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D8CC5-BD53-4309-8105-9F43ABCE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AC49F-5365-4BB9-A7A7-9D69AFA35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1504-EF20-4D2C-B707-EB9BFD6A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AB2F-6E14-4352-B1CF-5BBC3996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D7942-DA40-4120-A7A2-0C55AD274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004D6-AFAB-46C2-B67D-FB685CAC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ADCA3-D742-437F-9E90-E16136E4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368CD-6B14-425F-8659-4B4D1CD0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01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6DC007-470C-4AE1-8AA3-7EBDB2323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2439-1339-4735-BE45-9DB705D06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A9A5-46CA-4C8A-AD27-65D522D1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F271D-F965-4527-91F2-09610802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60629-6D0C-4B1C-8731-E990E246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4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2E9F-162D-4FB0-9BAE-79CA0D25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DC92-7C49-46D5-BB64-BB878F717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842B3-3425-4735-93EE-69503F70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8DAF8-E4F4-4048-9BFB-5D41CFE3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69347-1D3A-4698-9ADA-E0FD0BA8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2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C55D-93FE-4C6A-B0C4-A66DBF0C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7AE33-1438-4BA4-9479-35CB80392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B51DA-73A7-4025-9794-2A005AB2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80335-FE59-4A75-A0D1-D32579C8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9E19-DCA5-457A-BFAA-86FD1A34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2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7CF4-64F4-4C56-B829-6F2CF4C2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7BDE6-4174-4BA1-ABB3-EC79D9AAD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4D062-B88D-453A-B71B-7F11E3345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93D2E-40F3-49DF-B4BC-30C25E8E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FC868-0489-433A-8A8A-4B884B52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C2BE7-AB79-4DE0-B350-256AD403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6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BA3A-44D0-4D27-BE6A-8B8A943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32A6-2FC4-4F72-AEF4-EA909B65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91DAB-0D1D-403F-959B-05AAC872B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F5D3E-E246-4A92-9CA9-07282D449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23EA1-D386-429B-BB2D-F08B2F471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683691-FD3D-4ABC-8667-9B7872F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3A778-67F7-4A32-B72A-371165F6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F79BC-11DB-4133-9E4E-568C7FCB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9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164B-C3BF-4450-B118-47AD36B0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18082-6CBF-4739-A1C5-F5EFCA19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5BAFF-4287-4D86-AB72-A14F7418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128D2-1065-403F-AF26-737FB5BC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5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DFFEF8-9F24-4FF7-9D01-EC662EB8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F21429-914B-4A08-90D2-AF488BA7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8F91B-6363-4AFC-A4F6-4D202FAC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8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DD4C-8BAB-4FED-A7AD-7A055D6D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5658-1BD8-470E-98EA-D973F1A87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9C377-05EB-47E9-8325-16CA7DD83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C508B-4249-483C-A013-9197A473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65E97-0137-48EC-817D-E0D6311C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B0A29-56B4-4902-8AA6-804894AC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87AD-3B47-45AD-9958-B646508F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58A05-C6CB-478A-AA7A-1B661AF6F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AEE52-2557-4BF4-B056-72A55C0B5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72570-983D-47E4-9EAF-04999DF62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B0144-6B7B-4015-98C7-0B14930E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FAFB6-E794-4778-945F-0391F0AB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6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E1C17-ED25-4094-A3DE-E68A2458B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2EE2B-97E1-4E0D-8D37-6B9D53B7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4739B-6CF4-4E14-8D52-9BC1D015A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88C35-FEEF-4C0E-9C65-6BFD31D3F287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B3DA5-9686-4501-AD39-5FC7E8C31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8E91-5BDA-471A-9CE2-67F8A6999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2C1CB-BEDA-47F9-8966-B5AB67B6F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911E9-4406-4B2C-A3B0-BF007EBB0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Friction in the Expanding World System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430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A927E-88A3-4865-A0F3-96B00129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Romanticism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2D7AE-2C65-48EF-965C-2B5AC3782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Emphasized emotion  and tradition against Enlightenment and scientific rationalism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Homage to medieval gothic styles over classicism and modernity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60E0D-DCBD-4B21-8577-FE9174C4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407" y="643467"/>
            <a:ext cx="423348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9">
            <a:extLst>
              <a:ext uri="{FF2B5EF4-FFF2-40B4-BE49-F238E27FC236}">
                <a16:creationId xmlns:a16="http://schemas.microsoft.com/office/drawing/2014/main" id="{733FBC61-CD0D-41CE-9A83-506ECD93F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1">
            <a:extLst>
              <a:ext uri="{FF2B5EF4-FFF2-40B4-BE49-F238E27FC236}">
                <a16:creationId xmlns:a16="http://schemas.microsoft.com/office/drawing/2014/main" id="{8AFB9AE4-261F-422F-A069-0831DAA8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23DF226-1AD6-4EE4-8FBE-5C8462F1E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E38D428-5C6E-4298-BB30-0EA973844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387F8C5-4E1C-47CB-8AB8-5DC61420D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0246E6-E725-4C39-BA95-8FDFD80A1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03137BC-2FE6-45B9-8856-F39E03A0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3101FE1-C08E-4484-ADE5-DB17BBDD1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2090CA8-01B0-40C2-BD86-E30BB5355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17D8BBB-8FF4-411B-9EA4-C1B932ABB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943A388-6FD1-4827-8AEF-8606C5064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B441A35-663D-43D6-9B6A-115A710A0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AA24FE7-1875-4C6D-A5D1-323A449B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02E0254-D452-4E8C-9389-B408DA94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FACF300-139F-4F70-A1C9-7609AED8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3078353-E6C1-4681-864D-E5B7C7171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BF69A10-A03B-408C-9169-7507A1CC2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9BD69CA3-ECB7-40EB-B653-0D901569F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E58FF44-F5D4-4147-A274-5811A3150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80F6156-4C1F-47DD-8EAA-B61524DAD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FA346A-0F7B-4475-942A-5CE26275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C96A441-C33C-48EA-8B4F-B3FC170B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1939171-05AE-4968-8FAC-6134F5FF0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34">
            <a:extLst>
              <a:ext uri="{FF2B5EF4-FFF2-40B4-BE49-F238E27FC236}">
                <a16:creationId xmlns:a16="http://schemas.microsoft.com/office/drawing/2014/main" id="{7164548A-3C6C-4158-99C7-4E9B9105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759045-E4AE-462A-BE52-785FA5066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22">
              <a:extLst>
                <a:ext uri="{FF2B5EF4-FFF2-40B4-BE49-F238E27FC236}">
                  <a16:creationId xmlns:a16="http://schemas.microsoft.com/office/drawing/2014/main" id="{84366824-8641-4381-9CFE-9BA1E91F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1EE1D2-43E6-465B-8623-4E7B4FBCC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60FA80-008F-4DF5-A33A-BE030C11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British Evangelical Revival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17357-9901-428D-B658-3D4ECA61A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1" r="2" b="11363"/>
          <a:stretch/>
        </p:blipFill>
        <p:spPr>
          <a:xfrm>
            <a:off x="5112331" y="807763"/>
            <a:ext cx="3059586" cy="297746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3E454F-4C05-4044-A129-AB6362810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50" r="-2" b="-2"/>
          <a:stretch/>
        </p:blipFill>
        <p:spPr>
          <a:xfrm>
            <a:off x="8330883" y="804036"/>
            <a:ext cx="3059586" cy="297746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FFA272-EBC8-4EDB-B144-64F1D9884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267830"/>
            <a:ext cx="6281873" cy="178397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Influenced by Romanticism, including reaction to Enlightenment rationalism</a:t>
            </a:r>
          </a:p>
          <a:p>
            <a:r>
              <a:rPr lang="en-US" sz="1600" dirty="0"/>
              <a:t>“Holy Clubs” met to study the bible</a:t>
            </a:r>
          </a:p>
          <a:p>
            <a:r>
              <a:rPr lang="en-US" sz="1600" dirty="0"/>
              <a:t>Individuals congregants experienced “awakenings”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345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53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A73B4-9563-4CD0-8F80-288F9B34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Second Great Awakening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DE29A-249D-415D-A1DE-BC3CB5B08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5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A1AC1-66C0-41F4-BC0A-17A480A4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Evangelical Christian movement, 1790s-1850s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Reaction to sharp social reorganization wrought by technology and markets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Rejected rationalism, secularism, deism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Appropriated liberty and equality as quintessentially Christian values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Postmillennial theology stressed second coming</a:t>
            </a:r>
          </a:p>
        </p:txBody>
      </p:sp>
    </p:spTree>
    <p:extLst>
      <p:ext uri="{BB962C8B-B14F-4D97-AF65-F5344CB8AC3E}">
        <p14:creationId xmlns:p14="http://schemas.microsoft.com/office/powerpoint/2010/main" val="82513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A7339-F19E-44EB-ABC4-4B68FFB91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Religious Hybrids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40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CD19-90C0-46F4-85C6-8BCB69DE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638" y="320041"/>
            <a:ext cx="3343647" cy="29507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1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2E05E-460C-4F14-93B7-452920EC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Cracking Open China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AC9294-0B2D-426D-AF77-8403D50F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Inward society based on peasant settlements, Confucian philosophy, and stable bureaucracy</a:t>
            </a:r>
          </a:p>
          <a:p>
            <a:r>
              <a:rPr lang="en-US" sz="1600" dirty="0">
                <a:solidFill>
                  <a:srgbClr val="FFFFFE"/>
                </a:solidFill>
              </a:rPr>
              <a:t>Qing expansion required imports</a:t>
            </a:r>
          </a:p>
          <a:p>
            <a:r>
              <a:rPr lang="en-US" sz="1600" dirty="0">
                <a:solidFill>
                  <a:srgbClr val="FFFFFE"/>
                </a:solidFill>
              </a:rPr>
              <a:t>Kangxi Emperor (r. 1661-1722) enforced strict state monopoly of trade, persisted until Opium Wars</a:t>
            </a:r>
          </a:p>
          <a:p>
            <a:r>
              <a:rPr lang="en-US" sz="1600" dirty="0">
                <a:solidFill>
                  <a:srgbClr val="FFFFFE"/>
                </a:solidFill>
              </a:rPr>
              <a:t>Low taxes created fiscal strain</a:t>
            </a:r>
          </a:p>
          <a:p>
            <a:endParaRPr lang="en-US" sz="1600" dirty="0">
              <a:solidFill>
                <a:srgbClr val="FFFFF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FEBB0-05DB-4E15-9B13-30F19104C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828" y="3587191"/>
            <a:ext cx="1868960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4859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D6DC3-EEAD-4924-8D90-000A4E1B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58" y="909185"/>
            <a:ext cx="4005608" cy="177248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9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4546F-D3F3-40D6-9CE0-6C339F3F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Reversing the Trade Deficit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A94E-7851-4079-8B4E-7B4C1BB0E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British demand for Chinese tea outstripped their supply of silver</a:t>
            </a:r>
          </a:p>
          <a:p>
            <a:r>
              <a:rPr lang="en-US" sz="1600" dirty="0">
                <a:solidFill>
                  <a:srgbClr val="FFFFFE"/>
                </a:solidFill>
              </a:rPr>
              <a:t>Recreational opium use increased Chinese demand for opium</a:t>
            </a:r>
          </a:p>
          <a:p>
            <a:r>
              <a:rPr lang="en-US" sz="1600" dirty="0">
                <a:solidFill>
                  <a:srgbClr val="FFFFFE"/>
                </a:solidFill>
              </a:rPr>
              <a:t>Opium manufactured in British colonial India reversed balance of trade and flow of silver</a:t>
            </a:r>
          </a:p>
          <a:p>
            <a:endParaRPr lang="en-US" sz="1600" dirty="0">
              <a:solidFill>
                <a:srgbClr val="FFFFF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3BEA3-3DFC-4F31-BC14-85813F97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59" y="3587191"/>
            <a:ext cx="3496898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2357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AC034-FBE4-45EC-BAC6-8395D29F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Opium Wars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5D684-55F0-4B56-82FC-FB18015BA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Naval battles between Britain and China, 1839-1842 and 1856-1860</a:t>
            </a:r>
          </a:p>
          <a:p>
            <a:r>
              <a:rPr lang="en-US" sz="2400" dirty="0"/>
              <a:t>Revealed consequences of China’s trade restrictions</a:t>
            </a:r>
          </a:p>
          <a:p>
            <a:r>
              <a:rPr lang="en-US" sz="2400" dirty="0"/>
              <a:t>Resulted in multilateral trade liberalization out of multiple Chinese ports</a:t>
            </a:r>
          </a:p>
          <a:p>
            <a:r>
              <a:rPr lang="en-US" sz="2400" dirty="0"/>
              <a:t>Second Opium War increased Chinese emigration (“Coolie trade”)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A562E-9E06-49C7-911D-C1965782E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3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D7EB9-48F1-4D4D-929E-B162E9796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2" r="13538" b="-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8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5AA0-8D45-4840-A991-460FF63C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Taiping Rebellion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2721FB-50F1-4807-B4D9-688B8DE02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Christian/Traditionalist Peasant cultural hybrid</a:t>
            </a:r>
          </a:p>
          <a:p>
            <a:r>
              <a:rPr lang="en-US" sz="1800" dirty="0"/>
              <a:t>Hong </a:t>
            </a:r>
            <a:r>
              <a:rPr lang="en-US" sz="1800" dirty="0" err="1"/>
              <a:t>Xiuquan</a:t>
            </a:r>
            <a:r>
              <a:rPr lang="en-US" sz="1800" dirty="0"/>
              <a:t> called himself Jesus’s brother</a:t>
            </a:r>
          </a:p>
          <a:p>
            <a:r>
              <a:rPr lang="en-US" sz="1800" dirty="0"/>
              <a:t>Imposed strict moral strictures on followers</a:t>
            </a:r>
          </a:p>
          <a:p>
            <a:r>
              <a:rPr lang="en-US" sz="1800" dirty="0"/>
              <a:t>Movement grew following social disruption of First Opium War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E61A5-52B9-4597-A378-AB69FF4A7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4" b="-1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DEA707-FE75-433E-9AD4-4B1BBCFB0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7" r="-4" b="19028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68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081B65-F9A4-41AF-A7D3-B9938229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Taiping Rebellion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5BF52-5E22-49CA-80CB-8B6B4E1B3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3" b="7564"/>
          <a:stretch/>
        </p:blipFill>
        <p:spPr>
          <a:xfrm>
            <a:off x="320040" y="772070"/>
            <a:ext cx="5455917" cy="3068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B8A2B-BE12-4C2E-A643-19AD8FEE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867552"/>
            <a:ext cx="5455917" cy="287799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37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7B19-B361-4E3C-85EE-51CFB055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dirty="0"/>
              <a:t>Religious Anti-Colonialism:</a:t>
            </a:r>
            <a:br>
              <a:rPr lang="en-US" sz="4100" dirty="0"/>
            </a:br>
            <a:r>
              <a:rPr lang="en-US" sz="4100" dirty="0"/>
              <a:t>Tenskwatawa and Tecumseh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5BE69-642A-489A-B6B9-5EF154197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Tenskwatawa (1775-1836): prophet of the Shawnee people</a:t>
            </a:r>
          </a:p>
          <a:p>
            <a:r>
              <a:rPr lang="en-US" sz="1800" dirty="0"/>
              <a:t>Imposed strict moral guidelines</a:t>
            </a:r>
          </a:p>
          <a:p>
            <a:r>
              <a:rPr lang="en-US" sz="1800" dirty="0"/>
              <a:t>Rejected European values, including Christianity</a:t>
            </a:r>
          </a:p>
          <a:p>
            <a:r>
              <a:rPr lang="en-US" sz="1800" dirty="0"/>
              <a:t>Tecumseh (1768-1813): helped found Pan-Indian nationalist movement that would oppose US westward expansion</a:t>
            </a:r>
          </a:p>
          <a:p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B8A78670-4837-414B-8C05-4D533716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851" y="342696"/>
            <a:ext cx="2286447" cy="27798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wearing a hat&#10;&#10;Description generated with high confidence">
            <a:extLst>
              <a:ext uri="{FF2B5EF4-FFF2-40B4-BE49-F238E27FC236}">
                <a16:creationId xmlns:a16="http://schemas.microsoft.com/office/drawing/2014/main" id="{38110CD4-8215-48BA-AEE8-768D8FD6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147" y="3735414"/>
            <a:ext cx="2091855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9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1138C-38EB-4B9E-BC9A-00D3F635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4" r="-2" b="6358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C7EE5-7B7E-44BE-AAF8-73A7BFFFF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1" r="9577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71DE0-E1E9-47C0-B2AC-3076A5C9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Part One:</a:t>
            </a:r>
            <a:br>
              <a:rPr lang="en-US" sz="3300" dirty="0"/>
            </a:br>
            <a:r>
              <a:rPr lang="en-US" sz="3300" dirty="0"/>
              <a:t>Anti-Enlightenments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A6E7-2444-40FC-BBBC-FC82A389E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3215461"/>
            <a:ext cx="4620544" cy="1775994"/>
          </a:xfrm>
        </p:spPr>
        <p:txBody>
          <a:bodyPr>
            <a:normAutofit/>
          </a:bodyPr>
          <a:lstStyle/>
          <a:p>
            <a:r>
              <a:rPr lang="en-US" sz="1800" dirty="0"/>
              <a:t>Religious Revivalism</a:t>
            </a:r>
          </a:p>
          <a:p>
            <a:r>
              <a:rPr lang="en-US" sz="1800" dirty="0"/>
              <a:t>Non-Democratic Polities </a:t>
            </a:r>
          </a:p>
          <a:p>
            <a:r>
              <a:rPr lang="en-US" sz="1800" dirty="0"/>
              <a:t>Anti-Colonialist Nationalism</a:t>
            </a:r>
          </a:p>
        </p:txBody>
      </p:sp>
    </p:spTree>
    <p:extLst>
      <p:ext uri="{BB962C8B-B14F-4D97-AF65-F5344CB8AC3E}">
        <p14:creationId xmlns:p14="http://schemas.microsoft.com/office/powerpoint/2010/main" val="3832486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5DC46-91EB-45F9-AFF2-64CD315E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Military Polities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68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1A2A-F283-4D2D-BEDF-070BF1CB6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 dirty="0" err="1"/>
              <a:t>Shaka</a:t>
            </a:r>
            <a:r>
              <a:rPr lang="en-US" dirty="0"/>
              <a:t> Zulu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59B12-4881-49FB-ADB1-A9B7FF523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95" b="3305"/>
          <a:stretch/>
        </p:blipFill>
        <p:spPr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77F3FB-EBF1-482E-AD57-314E9D2C1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r="9468"/>
          <a:stretch/>
        </p:blipFill>
        <p:spPr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B2614-F9E6-4CED-94F3-AE42A9C0D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1" r="6763" b="2"/>
          <a:stretch/>
        </p:blipFill>
        <p:spPr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92DE87-A5D4-4668-B5F0-81E43520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Leader of the Zulu clan became leader of the tribes in the scattered Mthethwa Empire</a:t>
            </a:r>
          </a:p>
          <a:p>
            <a:r>
              <a:rPr lang="en-US" sz="1800" dirty="0"/>
              <a:t>Achieved military gains through improved fighting techniques based on </a:t>
            </a:r>
            <a:r>
              <a:rPr lang="en-US" sz="1800" i="1" dirty="0"/>
              <a:t>assegai</a:t>
            </a:r>
            <a:r>
              <a:rPr lang="en-US" sz="1800" dirty="0"/>
              <a:t> and long shield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3405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0440A-2697-42EE-B5A8-851A8602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Zulu Kingdom and European Colonists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5831-6E9E-41D9-9F8C-F3CBE1999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British Empire and Dutch Boers fought over control of South Africa </a:t>
            </a:r>
          </a:p>
          <a:p>
            <a:r>
              <a:rPr lang="en-US" sz="2400" dirty="0"/>
              <a:t>1830s-1880s Zulu Kingdom,  Boers, and Brits vied for control of the region</a:t>
            </a:r>
          </a:p>
          <a:p>
            <a:r>
              <a:rPr lang="en-US" sz="2400" dirty="0"/>
              <a:t>Anglo-Zulu war of 1878 shattered the Kingdom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1CA57-13AE-4F6B-AE6D-70D27EFEA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34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431E28-5684-4279-BCDD-4D2E6C456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6" r="5794" b="-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6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B6E95-83D2-4010-BA48-C8811191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Latin American </a:t>
            </a:r>
            <a:r>
              <a:rPr lang="en-US" sz="4000" i="1"/>
              <a:t>Caudillos</a:t>
            </a:r>
            <a:endParaRPr lang="en-US" sz="4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088636-204D-4668-A6AE-BCF2B669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i="1"/>
              <a:t>Peninsulares</a:t>
            </a:r>
            <a:r>
              <a:rPr lang="en-US" sz="2400"/>
              <a:t> maintained control of colonial infrastructure after wars of independence</a:t>
            </a:r>
            <a:endParaRPr lang="en-US" sz="2400" i="1"/>
          </a:p>
          <a:p>
            <a:r>
              <a:rPr lang="en-US" sz="2400"/>
              <a:t>Military and bureaucracy fused in colonial setting</a:t>
            </a:r>
          </a:p>
          <a:p>
            <a:r>
              <a:rPr lang="en-US" sz="2400"/>
              <a:t>Monocrop export economy promoted </a:t>
            </a:r>
            <a:r>
              <a:rPr lang="en-US" sz="2400" i="1"/>
              <a:t>caudillos</a:t>
            </a:r>
            <a:r>
              <a:rPr lang="en-US" sz="2400"/>
              <a:t> from land-owning oligopoly (</a:t>
            </a:r>
            <a:r>
              <a:rPr lang="en-US" sz="2400" i="1"/>
              <a:t>patrones</a:t>
            </a:r>
            <a:r>
              <a:rPr lang="en-US" sz="2400"/>
              <a:t>) overseeing large </a:t>
            </a:r>
            <a:r>
              <a:rPr lang="en-US" sz="2400" i="1"/>
              <a:t>haciendas</a:t>
            </a:r>
            <a:endParaRPr lang="en-US" sz="2400"/>
          </a:p>
          <a:p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4E0FA-F850-4800-881E-D45E29BBD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5" r="4" b="45756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5AA49-9CFB-4BFB-92DA-158C79F06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4" b="32763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7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AB7FB8-3036-4F7B-88CA-4BD38781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Anti-Colonial Rebellions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09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61C21-F4C4-412F-80E3-FE4BE2628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4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EEA70-0B7B-4559-A4D4-AB20B52C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Indian Rebellion Against British Colonial Rule</a:t>
            </a:r>
          </a:p>
        </p:txBody>
      </p:sp>
    </p:spTree>
    <p:extLst>
      <p:ext uri="{BB962C8B-B14F-4D97-AF65-F5344CB8AC3E}">
        <p14:creationId xmlns:p14="http://schemas.microsoft.com/office/powerpoint/2010/main" val="1624759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F3E8-D04D-4048-8309-8C29FCBC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Sepoy Rebellion of 1857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8149D8-B68B-45AF-B610-7C0F73A33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Thousands of peasants, artisans, day laborers, and religious leaders rebelled against British East India Company </a:t>
            </a:r>
          </a:p>
          <a:p>
            <a:r>
              <a:rPr lang="en-US" sz="1800" dirty="0"/>
              <a:t>Initiated by dispossessed precolonial aristocracy (families of old Mughal Empire nobility)</a:t>
            </a:r>
          </a:p>
          <a:p>
            <a:r>
              <a:rPr lang="en-US" sz="1800" dirty="0"/>
              <a:t>Lower class leaders rose in the revolutionary ranks and tried to push the revolution in more radical directions</a:t>
            </a:r>
          </a:p>
          <a:p>
            <a:r>
              <a:rPr lang="en-US" sz="1800" dirty="0"/>
              <a:t>Peasantry became the most active force, and revolution dissipated on lack of centralization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CF46E-33C1-4F37-AFB0-A52E7D7C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9" r="4110" b="-1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99827-9E4F-4B47-9B19-683F903EF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3" r="12378" b="1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9603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3E1F-2BFC-4929-8144-5EEC89FD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Mayan Rebellion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119CD-834B-41DA-9CF0-17279728E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" r="871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CEA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3B80-921F-415F-AE14-DA2A579F6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Yucatan Mayans had escaped enslavement</a:t>
            </a:r>
          </a:p>
          <a:p>
            <a:r>
              <a:rPr lang="en-US" sz="2000" dirty="0"/>
              <a:t>Early 19</a:t>
            </a:r>
            <a:r>
              <a:rPr lang="en-US" sz="2000" baseline="30000" dirty="0"/>
              <a:t>th</a:t>
            </a:r>
            <a:r>
              <a:rPr lang="en-US" sz="2000" dirty="0"/>
              <a:t> century: expansion of Mexican plantation economy created space and labor constraints</a:t>
            </a:r>
          </a:p>
          <a:p>
            <a:r>
              <a:rPr lang="en-US" sz="2000" dirty="0"/>
              <a:t>Mexican-US War (1846-1848) put fiscal strain on Mexican government</a:t>
            </a:r>
          </a:p>
          <a:p>
            <a:r>
              <a:rPr lang="en-US" sz="2000" dirty="0"/>
              <a:t>1848-1950- Mexican government waged caste war against Yucatan Mayans</a:t>
            </a:r>
          </a:p>
        </p:txBody>
      </p:sp>
    </p:spTree>
    <p:extLst>
      <p:ext uri="{BB962C8B-B14F-4D97-AF65-F5344CB8AC3E}">
        <p14:creationId xmlns:p14="http://schemas.microsoft.com/office/powerpoint/2010/main" val="1473621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1222-3D8C-411F-97E8-6BCB449E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Two:</a:t>
            </a:r>
            <a:b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Industrial Revolution and Its Discontents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3995C-46A0-4973-B6A9-071FC557A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r="6237" b="-2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46283D-964E-4A9E-B59B-3B5714F59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1" r="-1" b="-1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634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11D6-ADB5-45AA-9500-9332D2A1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sz="3100" dirty="0"/>
              <a:t>Commerce, Consumerism, and the “Industrious Revolution”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C9941-3EF0-4B6C-993E-F47ED9C1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8" r="-4" b="-4"/>
          <a:stretch/>
        </p:blipFill>
        <p:spPr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80DEC-5803-4155-8985-39D30E9BD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Centered in North America and Britain</a:t>
            </a:r>
          </a:p>
          <a:p>
            <a:r>
              <a:rPr lang="en-US" sz="1800" dirty="0"/>
              <a:t>Agriculture and cottage industry produced for markets incentivized productivity increases</a:t>
            </a:r>
          </a:p>
          <a:p>
            <a:r>
              <a:rPr lang="en-US" sz="1800" dirty="0"/>
              <a:t>Ides of scientific revolution applied to technologies of production</a:t>
            </a:r>
          </a:p>
          <a:p>
            <a:endParaRPr lang="en-US" sz="1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1E5BD-9EDC-451B-89FE-F3428617C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 r="-1" b="-1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8127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16965-01FA-41F9-8A2E-5B7163E0F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Islamic Revitalization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1CF3D3B-CAF9-4759-9FEB-701E8812D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" t="20164" r="10810" b="7145"/>
          <a:stretch/>
        </p:blipFill>
        <p:spPr>
          <a:xfrm>
            <a:off x="5825289" y="492573"/>
            <a:ext cx="521061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7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C9C5-3D35-409B-9C3E-6C5F3546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Mechanized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4E19-E9C2-4642-A0E4-D64A7A7CC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Prerequisites:</a:t>
            </a:r>
          </a:p>
          <a:p>
            <a:pPr lvl="1"/>
            <a:r>
              <a:rPr lang="en-US" sz="1800" dirty="0"/>
              <a:t>Markets for mass-produced goods</a:t>
            </a:r>
          </a:p>
          <a:p>
            <a:pPr lvl="1"/>
            <a:r>
              <a:rPr lang="en-US" sz="1800" dirty="0"/>
              <a:t>Profit-seekers</a:t>
            </a:r>
          </a:p>
          <a:p>
            <a:pPr lvl="1"/>
            <a:r>
              <a:rPr lang="en-US" sz="1800" dirty="0"/>
              <a:t>Wage-workers</a:t>
            </a:r>
          </a:p>
          <a:p>
            <a:r>
              <a:rPr lang="en-US" sz="1800" dirty="0"/>
              <a:t>Consequences:</a:t>
            </a:r>
          </a:p>
          <a:p>
            <a:pPr lvl="1"/>
            <a:r>
              <a:rPr lang="en-US" sz="1800" dirty="0"/>
              <a:t>Historically unprecedented productivity increases</a:t>
            </a:r>
          </a:p>
          <a:p>
            <a:pPr lvl="1"/>
            <a:r>
              <a:rPr lang="en-US" sz="1800" dirty="0"/>
              <a:t>Investment in machinery spurred boom in other sectors</a:t>
            </a:r>
          </a:p>
          <a:p>
            <a:pPr lvl="1"/>
            <a:endParaRPr lang="en-US" sz="18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1C1F-95E7-44CA-B421-9A5A00617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" r="22321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181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3DD6E-BFE7-4CC1-9BD5-FCBF649CF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1BEB4-83B8-4D49-A60A-B3571C65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Industrial Revolution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5A1A-BC44-49C9-A637-C26BC096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Accumulation and diffusion of technical knowledge</a:t>
            </a:r>
          </a:p>
          <a:p>
            <a:r>
              <a:rPr lang="en-US" sz="1800" dirty="0"/>
              <a:t>Harnessing new forms of power</a:t>
            </a:r>
          </a:p>
          <a:p>
            <a:r>
              <a:rPr lang="en-US" sz="1800" dirty="0"/>
              <a:t>Profit-motive incentivized investment in productivity-increasing technology</a:t>
            </a:r>
          </a:p>
          <a:p>
            <a:r>
              <a:rPr lang="en-US" sz="1800" dirty="0"/>
              <a:t>Global commercial empire secured access to raw materials</a:t>
            </a:r>
          </a:p>
        </p:txBody>
      </p:sp>
    </p:spTree>
    <p:extLst>
      <p:ext uri="{BB962C8B-B14F-4D97-AF65-F5344CB8AC3E}">
        <p14:creationId xmlns:p14="http://schemas.microsoft.com/office/powerpoint/2010/main" val="3512734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C78A7-B4B3-4AC3-B0E1-077392AC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Cesspool of Humanity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8E6AF-D451-4D1F-9D14-ED6FD4236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Industrialization caused pollution</a:t>
            </a:r>
          </a:p>
          <a:p>
            <a:r>
              <a:rPr lang="en-US" sz="2400" dirty="0"/>
              <a:t>Urban lower classes lived in slums</a:t>
            </a:r>
          </a:p>
          <a:p>
            <a:r>
              <a:rPr lang="en-US" sz="2400" dirty="0"/>
              <a:t>Wages regulated through </a:t>
            </a:r>
            <a:r>
              <a:rPr lang="en-US" sz="2400" b="1" i="1" dirty="0"/>
              <a:t>reserve army of labor</a:t>
            </a:r>
            <a:r>
              <a:rPr lang="en-US" sz="2400" dirty="0"/>
              <a:t> (“structural unemployment”)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4C966-4212-45CB-ACE7-02CBD99BB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00" b="3419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F60B3-C410-4864-9B61-691670BDC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1" r="2700" b="3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59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829B-BF6F-4AE6-8FD8-EC775DC3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Utopian Socialism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55A5-00F4-430F-B49F-641D87A61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Philosophical idealism: Ideas constitute reality, new ideas can create new social realities</a:t>
            </a:r>
          </a:p>
          <a:p>
            <a:r>
              <a:rPr lang="en-US" sz="1800" dirty="0"/>
              <a:t>Saw industrialization as dystopian reality</a:t>
            </a:r>
          </a:p>
          <a:p>
            <a:r>
              <a:rPr lang="en-US" sz="1800" dirty="0"/>
              <a:t>Robert Owen tried to manage New Lanark textile mill on utopian socialist rather than strictly capitalist/commercial principles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051FB-10E7-4C75-B5C5-9827F08F3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9" r="1" b="31620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A00C5-32D0-42EF-9C53-D85BCEBC4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884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923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6F5EA0-E657-42E1-A5B2-605A2DA0E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23752"/>
          <a:stretch/>
        </p:blipFill>
        <p:spPr>
          <a:xfrm>
            <a:off x="13252" y="2042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819F5-60E1-4B04-AFB1-18E241AC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Utopian Communalism</a:t>
            </a:r>
            <a:br>
              <a:rPr lang="en-US" dirty="0"/>
            </a:br>
            <a:r>
              <a:rPr lang="en-US" dirty="0"/>
              <a:t>(Intentional Communities)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FDC68-AAD4-49CF-9ACE-6C8030D9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Inspired by Fourier, many intellectuals and artist-types tried to establish utopian communities</a:t>
            </a:r>
          </a:p>
          <a:p>
            <a:r>
              <a:rPr lang="en-US" sz="1800" dirty="0"/>
              <a:t>Communities would have a charter, establishing radical egalitarian principles</a:t>
            </a:r>
          </a:p>
          <a:p>
            <a:r>
              <a:rPr lang="en-US" sz="1800" dirty="0"/>
              <a:t>Usually included communal ownership</a:t>
            </a:r>
          </a:p>
          <a:p>
            <a:r>
              <a:rPr lang="en-US" sz="1800" dirty="0"/>
              <a:t>Often practiced radical sexual freedom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9EC23-1ADA-41B3-9A74-633F07656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62" b="-3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EC74A-98C1-4F6C-B0DA-FC2DFE808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01" b="-1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387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21026-AC80-4798-955B-2442DB4E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The New Industrial Proletariat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FA9D8-0B88-4051-85BE-8E7DDE179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“Reserve Army of Labor” kept wages low</a:t>
            </a:r>
          </a:p>
          <a:p>
            <a:r>
              <a:rPr lang="en-US" sz="2400" dirty="0"/>
              <a:t>Capitalists wanted to run factories at all times, forced workers to work long hours</a:t>
            </a:r>
          </a:p>
          <a:p>
            <a:r>
              <a:rPr lang="en-US" sz="2400" dirty="0"/>
              <a:t>Lower class families would all work, if they could find jobs</a:t>
            </a:r>
          </a:p>
          <a:p>
            <a:r>
              <a:rPr lang="en-US" sz="2400" dirty="0"/>
              <a:t>First generation urban dwellers had to be acclimated to harsh rhythms of industrial capitalism</a:t>
            </a:r>
          </a:p>
        </p:txBody>
      </p:sp>
      <p:pic>
        <p:nvPicPr>
          <p:cNvPr id="4" name="Picture 3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D7033344-DEED-4863-8DE4-945EEC41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FC2E2-80EB-4E4E-82D5-442C827A5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60" r="11517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6CDD-2A85-4B51-B3D4-7F3B6037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Worker Resistance:</a:t>
            </a:r>
            <a:br>
              <a:rPr lang="en-US" dirty="0"/>
            </a:br>
            <a:r>
              <a:rPr lang="en-US" dirty="0" err="1"/>
              <a:t>Luddism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D7419-79AF-4F87-8633-BA753DF1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Started by skilled weavers to protest de-skilling mass production machines</a:t>
            </a:r>
          </a:p>
          <a:p>
            <a:r>
              <a:rPr lang="en-US" sz="2400" dirty="0"/>
              <a:t>Later, workers of all varieties would smash machinery, which eliminated even wage-labor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BC06F-05D5-4DEC-AF3B-A4515D114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9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7454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BDAF-B790-42DA-84A4-FB50CD5D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/>
              <a:t>Worker Resistance:</a:t>
            </a:r>
            <a:br>
              <a:rPr lang="en-US" sz="3700"/>
            </a:br>
            <a:r>
              <a:rPr lang="en-US" sz="3700"/>
              <a:t>Unionization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E0B81-C794-43D9-88A0-CA4E8DAA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Unions first organized by craft, informally in industrial centers such as London</a:t>
            </a:r>
          </a:p>
          <a:p>
            <a:r>
              <a:rPr lang="en-US" sz="1800" dirty="0"/>
              <a:t>Officially legalized in British Empire in 1824</a:t>
            </a:r>
          </a:p>
          <a:p>
            <a:r>
              <a:rPr lang="en-US" sz="1800" dirty="0"/>
              <a:t>Utopian Socialist Robert Owen helped found Grand National Consolidated Trade Unions federation in 1834</a:t>
            </a:r>
          </a:p>
          <a:p>
            <a:r>
              <a:rPr lang="en-US" sz="1800" dirty="0"/>
              <a:t>By comparison, US did not have a national federation of unions on an industrial basis until the 1930s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BE374-2638-4AF0-BB4F-CF3916CE3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" r="10939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2167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7461-0D01-4A2A-AE76-6C6F18425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Marxism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1C1E0-BC09-4B3E-A01E-323BC3F41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Philosophical materialists, wanted to extend rather than contest Enlightenment thought</a:t>
            </a:r>
          </a:p>
          <a:p>
            <a:r>
              <a:rPr lang="en-US" sz="1800" dirty="0"/>
              <a:t>Dialectical materialism- ideas and material world interact in a dynamic, evolving system</a:t>
            </a:r>
          </a:p>
          <a:p>
            <a:r>
              <a:rPr lang="en-US" sz="1800" dirty="0"/>
              <a:t>Politically wanted to merge socialist thought with worker militancy</a:t>
            </a:r>
          </a:p>
          <a:p>
            <a:endParaRPr lang="en-US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7CA4B-F0B7-4E25-9774-7FFB1F5F8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0" r="-1" b="37679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27394-E14D-4DDE-B592-81B1C7EFA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2" r="-4" b="26873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909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0C01F-D3A3-47AF-B8CE-EBD7A277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7" y="1508473"/>
            <a:ext cx="5372100" cy="35858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932D7-B2E4-4A5A-B6C8-AF26B7E6E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44" y="1380886"/>
            <a:ext cx="5372099" cy="38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3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6730-0F0A-4747-92C7-A97448DB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Wahhabism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2">
            <a:extLst>
              <a:ext uri="{FF2B5EF4-FFF2-40B4-BE49-F238E27FC236}">
                <a16:creationId xmlns:a16="http://schemas.microsoft.com/office/drawing/2014/main" id="{B6CD312E-2FC0-4C6A-8CDF-BC3237757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r="3575"/>
          <a:stretch/>
        </p:blipFill>
        <p:spPr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2BCFDA5-6552-4564-9C72-D6E513DA5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Muhammad ibn </a:t>
            </a:r>
            <a:r>
              <a:rPr lang="en-US" sz="1800" dirty="0" err="1"/>
              <a:t>Adb</a:t>
            </a:r>
            <a:r>
              <a:rPr lang="en-US" sz="1800" dirty="0"/>
              <a:t> al-</a:t>
            </a:r>
            <a:r>
              <a:rPr lang="en-US" sz="1800" dirty="0" err="1"/>
              <a:t>Wahhab</a:t>
            </a:r>
            <a:r>
              <a:rPr lang="en-US" sz="1800" dirty="0"/>
              <a:t> (1703-1793)</a:t>
            </a:r>
          </a:p>
          <a:p>
            <a:r>
              <a:rPr lang="en-US" sz="1800" dirty="0"/>
              <a:t>Saw Ottoman Empire ecumenicalism as outside Islam</a:t>
            </a:r>
          </a:p>
          <a:p>
            <a:r>
              <a:rPr lang="en-US" sz="1800" dirty="0"/>
              <a:t>Wanted return to teachings of Muhammad, religious monism (one deity)</a:t>
            </a:r>
          </a:p>
          <a:p>
            <a:r>
              <a:rPr lang="en-US" sz="1800" dirty="0"/>
              <a:t>Origins in Najd, modern Saudi Arabia</a:t>
            </a:r>
          </a:p>
          <a:p>
            <a:endParaRPr lang="en-US" sz="18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6895D-26B6-408E-BA7C-FF043983B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4" r="2" b="3077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073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61F96-48BC-4DE2-9B55-D2AAFD62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Emirate of Diriyah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E545-5F2E-41DD-93DF-ACDF7FE6A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Prince Muhammad ibn Saud united with </a:t>
            </a:r>
            <a:r>
              <a:rPr lang="en-US" sz="2000" dirty="0" err="1">
                <a:solidFill>
                  <a:schemeClr val="bg1"/>
                </a:solidFill>
              </a:rPr>
              <a:t>Wahhab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Expanded in Arabian Peninsula, generating conflict with Ottoman Empire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Ottoman-Wahhabi War (1811-1818) resulted in defeat of first Saudi State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79276-B88C-4C5F-A374-2FD5BB55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93565"/>
            <a:ext cx="6250769" cy="51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2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EC75-4FC6-4C40-8B48-5F26CD541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West African Muslim Revolts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E378-D361-4FBD-8B5A-9FE96F329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Nomadic cattle-raising Fulani settled in Senegal and Nigeria</a:t>
            </a:r>
          </a:p>
          <a:p>
            <a:r>
              <a:rPr lang="en-US" sz="1800" dirty="0"/>
              <a:t>Read classic Muslim texts of North Africa, Egypt, and Arabian Peninsula</a:t>
            </a:r>
          </a:p>
          <a:p>
            <a:r>
              <a:rPr lang="en-US" sz="1800" dirty="0"/>
              <a:t>Muslim cleric Usman dan Fodio (1754-1817) led Islamic reform movement based on fundamentalist principles</a:t>
            </a:r>
          </a:p>
          <a:p>
            <a:r>
              <a:rPr lang="en-US" sz="1800" dirty="0"/>
              <a:t>Called for </a:t>
            </a:r>
            <a:r>
              <a:rPr lang="en-US" sz="1800" i="1" dirty="0"/>
              <a:t>jihad</a:t>
            </a:r>
            <a:r>
              <a:rPr lang="en-US" sz="1800" dirty="0"/>
              <a:t> against infidels and colonial occupiers</a:t>
            </a:r>
          </a:p>
          <a:p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C1660-544E-4016-B5DA-1348F99B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8924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7730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8E7DA-3901-47D5-9DA1-3EBECF47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Women in the Islamic Revival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9F852-F527-4DD9-9BC9-22E5D7B6F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Sharia law demanded modest dress and restricted women’s social behavior</a:t>
            </a:r>
          </a:p>
          <a:p>
            <a:r>
              <a:rPr lang="en-US" sz="1800" dirty="0"/>
              <a:t>Leaders such as Nana </a:t>
            </a:r>
            <a:r>
              <a:rPr lang="en-US" sz="1800" dirty="0" err="1"/>
              <a:t>Asma’u</a:t>
            </a:r>
            <a:r>
              <a:rPr lang="en-US" sz="1800" dirty="0"/>
              <a:t> interpreted Islamic texts</a:t>
            </a:r>
          </a:p>
          <a:p>
            <a:r>
              <a:rPr lang="en-US" sz="1800" dirty="0"/>
              <a:t>Women accompanied warriors on campaigns, and took care of the camps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025A3-9759-40EB-A84D-2D47E1065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609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9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7FA6F-30CA-4E6F-96C3-06EEF764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Christian Revivalism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6948A-21BE-4113-BF75-68679F276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57" y="961812"/>
            <a:ext cx="668608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5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1018</Words>
  <Application>Microsoft Office PowerPoint</Application>
  <PresentationFormat>Widescreen</PresentationFormat>
  <Paragraphs>137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Friction in the Expanding World System</vt:lpstr>
      <vt:lpstr>Part One: Anti-Enlightenments</vt:lpstr>
      <vt:lpstr>Islamic Revitalization</vt:lpstr>
      <vt:lpstr>PowerPoint Presentation</vt:lpstr>
      <vt:lpstr>Wahhabism</vt:lpstr>
      <vt:lpstr>The Emirate of Diriyah</vt:lpstr>
      <vt:lpstr>West African Muslim Revolts</vt:lpstr>
      <vt:lpstr>Women in the Islamic Revival</vt:lpstr>
      <vt:lpstr>Christian Revivalism</vt:lpstr>
      <vt:lpstr>Romanticism</vt:lpstr>
      <vt:lpstr>British Evangelical Revival</vt:lpstr>
      <vt:lpstr>The Second Great Awakening</vt:lpstr>
      <vt:lpstr>Religious Hybrids</vt:lpstr>
      <vt:lpstr>Cracking Open China</vt:lpstr>
      <vt:lpstr>Reversing the Trade Deficit</vt:lpstr>
      <vt:lpstr>Opium Wars</vt:lpstr>
      <vt:lpstr>Taiping Rebellion</vt:lpstr>
      <vt:lpstr>Taiping Rebellion</vt:lpstr>
      <vt:lpstr>Religious Anti-Colonialism: Tenskwatawa and Tecumseh</vt:lpstr>
      <vt:lpstr>Military Polities</vt:lpstr>
      <vt:lpstr>Shaka Zulu</vt:lpstr>
      <vt:lpstr>Zulu Kingdom and European Colonists</vt:lpstr>
      <vt:lpstr>Latin American Caudillos</vt:lpstr>
      <vt:lpstr>Anti-Colonial Rebellions</vt:lpstr>
      <vt:lpstr>Indian Rebellion Against British Colonial Rule</vt:lpstr>
      <vt:lpstr>Sepoy Rebellion of 1857</vt:lpstr>
      <vt:lpstr>Mayan Rebellion</vt:lpstr>
      <vt:lpstr>Part Two: The Industrial Revolution and Its Discontents</vt:lpstr>
      <vt:lpstr>Commerce, Consumerism, and the “Industrious Revolution”</vt:lpstr>
      <vt:lpstr>Mechanized Production</vt:lpstr>
      <vt:lpstr>Industrial Revolution</vt:lpstr>
      <vt:lpstr>Cesspool of Humanity</vt:lpstr>
      <vt:lpstr>Utopian Socialism</vt:lpstr>
      <vt:lpstr>Utopian Communalism (Intentional Communities)</vt:lpstr>
      <vt:lpstr>The New Industrial Proletariat</vt:lpstr>
      <vt:lpstr>Worker Resistance: Luddism</vt:lpstr>
      <vt:lpstr>Worker Resistance: Unionization</vt:lpstr>
      <vt:lpstr>Marxism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Friction in the Expanding World System</dc:title>
  <dc:creator>Cody Stephens</dc:creator>
  <cp:lastModifiedBy>Cody Stephens</cp:lastModifiedBy>
  <cp:revision>45</cp:revision>
  <dcterms:created xsi:type="dcterms:W3CDTF">2018-08-10T19:37:01Z</dcterms:created>
  <dcterms:modified xsi:type="dcterms:W3CDTF">2018-08-13T13:48:47Z</dcterms:modified>
</cp:coreProperties>
</file>